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97" r:id="rId9"/>
    <p:sldId id="272" r:id="rId10"/>
    <p:sldId id="273" r:id="rId11"/>
    <p:sldId id="274" r:id="rId12"/>
    <p:sldId id="275" r:id="rId13"/>
    <p:sldId id="276" r:id="rId14"/>
    <p:sldId id="299" r:id="rId15"/>
    <p:sldId id="298" r:id="rId16"/>
    <p:sldId id="277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262" r:id="rId3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0" autoAdjust="0"/>
    <p:restoredTop sz="94556"/>
  </p:normalViewPr>
  <p:slideViewPr>
    <p:cSldViewPr snapToGrid="0">
      <p:cViewPr varScale="1">
        <p:scale>
          <a:sx n="79" d="100"/>
          <a:sy n="79" d="100"/>
        </p:scale>
        <p:origin x="12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05375-9A87-4E15-9F06-154E621E59AC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49417-F218-4B8E-B44B-02FF4189E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1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3165AA-EAC7-4983-B2A8-3946BAA2E53A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81A65-5543-466A-B599-F930466A524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1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C3AE8F-9808-444B-90ED-6676F0EA4BA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7A9A57-F9A1-41E2-A20F-E05690DB90C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41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BAE9B2-EC15-4CF7-B9C3-E954A86B0668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950F0-0169-40F4-9F9E-14267291365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7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A79EEC86-5909-45C2-A483-49120B6A1D12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18538" y="649287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6CD9149D-A996-4356-B7CD-0154EA4A17F5}" type="slidenum">
              <a:rPr lang="zh-CN" altLang="en-US"/>
              <a:pPr/>
              <a:t>‹#›</a:t>
            </a:fld>
            <a:endParaRPr lang="zh-CN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0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642E6-E87E-4F5A-BFB0-5E84971AA3A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1315A-F76C-40C3-98DE-0C3426670D5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0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E42489-AF6F-472D-9D6D-AE94D712BB6E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87D91-341C-428B-9F9D-7B1CDA0A13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6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B86DBB-7249-4105-8946-5AE8146545CB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0CDB5A-4468-4C24-B0F4-86459BAF9DC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3A8E23-74C3-404F-98A8-2A859AEDE0C4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73B40-7925-4BFF-AF88-D4647F97780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14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723EA9-BC0F-4D94-BDE5-C26D7018197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D1B968-E51B-421F-93A6-3DACACC12EB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0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BB2D20-4324-4CE2-9907-12FD1CFF5D1A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BC81C-252C-4407-8040-ECDE4F9EE9E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5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2F2DEB-3D08-4A86-9BC8-22E747C1600B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2F7117-1B16-4687-9564-5CAAC1C6F50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8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940614-51EE-4673-9848-513E58227F8E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6CC4EA-5102-4E63-8E83-25F72B08120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7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4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BC883908-4D56-4660-BC0B-1EF6C949625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4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18538" y="6491618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42A6D27D-6188-4305-907C-68B963A18C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usee.tech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-16935" y="-2540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077" name="直接连接符 11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t="10834" r="457" b="33112"/>
          <a:stretch/>
        </p:blipFill>
        <p:spPr>
          <a:xfrm>
            <a:off x="-16933" y="-25400"/>
            <a:ext cx="9177866" cy="36322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6356350"/>
            <a:ext cx="9144000" cy="501650"/>
            <a:chOff x="0" y="6356350"/>
            <a:chExt cx="9144000" cy="501650"/>
          </a:xfrm>
          <a:solidFill>
            <a:srgbClr val="8A0000"/>
          </a:solidFill>
        </p:grpSpPr>
        <p:sp>
          <p:nvSpPr>
            <p:cNvPr id="3075" name="矩形 8"/>
            <p:cNvSpPr>
              <a:spLocks noChangeArrowheads="1"/>
            </p:cNvSpPr>
            <p:nvPr/>
          </p:nvSpPr>
          <p:spPr bwMode="auto">
            <a:xfrm>
              <a:off x="0" y="6453188"/>
              <a:ext cx="9144000" cy="4048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  <p:sp>
          <p:nvSpPr>
            <p:cNvPr id="3078" name="等腰三角形 12"/>
            <p:cNvSpPr>
              <a:spLocks noChangeArrowheads="1"/>
            </p:cNvSpPr>
            <p:nvPr/>
          </p:nvSpPr>
          <p:spPr bwMode="auto">
            <a:xfrm>
              <a:off x="8242300" y="6356350"/>
              <a:ext cx="146050" cy="125413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</p:grpSp>
      <p:sp>
        <p:nvSpPr>
          <p:cNvPr id="3079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1130885" y="3979862"/>
            <a:ext cx="6882227" cy="416567"/>
          </a:xfrm>
          <a:ln/>
        </p:spPr>
        <p:txBody>
          <a:bodyPr anchor="b"/>
          <a:lstStyle/>
          <a:p>
            <a:pPr marL="0" indent="0" algn="ctr"/>
            <a:r>
              <a:rPr lang="en-US" altLang="zh-CN" sz="24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Computer Applications to Behavioral Sciences</a:t>
            </a:r>
          </a:p>
        </p:txBody>
      </p:sp>
      <p:sp>
        <p:nvSpPr>
          <p:cNvPr id="3081" name="文本框 3"/>
          <p:cNvSpPr>
            <a:spLocks noChangeArrowheads="1"/>
          </p:cNvSpPr>
          <p:nvPr/>
        </p:nvSpPr>
        <p:spPr bwMode="auto">
          <a:xfrm>
            <a:off x="2485181" y="4383662"/>
            <a:ext cx="41736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sym typeface="华文中宋" panose="02010600040101010101" pitchFamily="2" charset="-122"/>
              </a:rPr>
              <a:t>Lecture 6. String</a:t>
            </a:r>
            <a:endParaRPr lang="zh-CN" altLang="en-US" sz="3600" b="1" dirty="0">
              <a:solidFill>
                <a:srgbClr val="8A0000"/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  <a:sym typeface="华文中宋" panose="02010600040101010101" pitchFamily="2" charset="-122"/>
            </a:endParaRPr>
          </a:p>
        </p:txBody>
      </p:sp>
      <p:sp>
        <p:nvSpPr>
          <p:cNvPr id="13" name="矩形 8"/>
          <p:cNvSpPr>
            <a:spLocks noChangeArrowheads="1"/>
          </p:cNvSpPr>
          <p:nvPr/>
        </p:nvSpPr>
        <p:spPr bwMode="auto">
          <a:xfrm>
            <a:off x="3" y="4251961"/>
            <a:ext cx="423949" cy="1068184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-1" y="3565371"/>
            <a:ext cx="9144000" cy="97631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39" y="251433"/>
            <a:ext cx="1864654" cy="5237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32FEC1-1AD2-6E45-83E0-6B8016E95986}"/>
              </a:ext>
            </a:extLst>
          </p:cNvPr>
          <p:cNvSpPr/>
          <p:nvPr/>
        </p:nvSpPr>
        <p:spPr>
          <a:xfrm>
            <a:off x="2285999" y="4970577"/>
            <a:ext cx="4572000" cy="13926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何吉波</a:t>
            </a:r>
            <a:r>
              <a:rPr lang="zh-CN" altLang="en-US" dirty="0"/>
              <a:t>，</a:t>
            </a:r>
            <a:r>
              <a:rPr lang="ja-JP" altLang="en-US"/>
              <a:t>博士</a:t>
            </a:r>
            <a:endParaRPr lang="en-US" altLang="ja-JP" dirty="0"/>
          </a:p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清华大学用户体验学科负责人</a:t>
            </a:r>
            <a:endParaRPr lang="en-US" altLang="ja-JP" dirty="0"/>
          </a:p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优视眼动科技公司创始人</a:t>
            </a:r>
            <a:endParaRPr lang="en-US" altLang="ja-JP" dirty="0"/>
          </a:p>
          <a:p>
            <a:pPr algn="ctr" defTabSz="1451418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altLang="zh-CN" dirty="0">
                <a:ea typeface="MS PGothic" panose="020B0600070205080204" pitchFamily="34" charset="-128"/>
                <a:hlinkClick r:id="rId4"/>
              </a:rPr>
              <a:t>http://www.usee.tech</a:t>
            </a:r>
            <a:endParaRPr lang="en-US" altLang="zh-CN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Looping Through Strings</a:t>
            </a:r>
            <a:endParaRPr lang="en-US" altLang="zh-CN" sz="4000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D86FBE-B158-4602-8EBD-B5752481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6253"/>
            <a:ext cx="9144000" cy="36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0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Looping Through Strings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FA2A84-EAC5-4A86-97FC-5E8CC31BB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174"/>
            <a:ext cx="9144000" cy="38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Looping and Counting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8785F9-CF7A-4DD9-8390-5D8BEE22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0320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4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Looking deeper into in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3799FC-0B0B-4AA5-9750-C33E2763C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615"/>
            <a:ext cx="9144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9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FDE941-6953-492E-B648-05DD9A47B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261"/>
            <a:ext cx="9144000" cy="50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76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890664-0274-4BD9-9749-19C991E3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620"/>
            <a:ext cx="9144000" cy="54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Slicing Strings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6307E5-7339-405D-BBE1-E1F4A9C4F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0613"/>
            <a:ext cx="9144000" cy="48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8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String Concatenation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98CEF3-3599-4665-B11C-64D8C9A3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6768"/>
            <a:ext cx="9144000" cy="389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1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Using in as an Operator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5ACBE-D52A-4DF6-BF30-6B83C68F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3054"/>
            <a:ext cx="9144000" cy="38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7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String Concatenation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47DE4E-6CB2-4C5B-9736-BC634D4E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" y="1812631"/>
            <a:ext cx="9144000" cy="32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6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04068" y="269863"/>
            <a:ext cx="4991209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String Data Type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385E63-41D1-4251-98B8-64ED52D6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4350"/>
            <a:ext cx="9144000" cy="521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56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String Library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DA87A0-1E80-4C99-BA93-846BE74C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5771"/>
            <a:ext cx="9144000" cy="38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66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String Concatenation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36724-CB47-4C5D-9B5B-9E27067D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1296"/>
            <a:ext cx="9144000" cy="52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017F82-3B42-4766-8E30-995670C8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" y="1307367"/>
            <a:ext cx="8999643" cy="53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77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String Library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C30D4A-EEF9-4FAE-918D-FBFA3EE8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644"/>
            <a:ext cx="9144000" cy="43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80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Searching a String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144D51-3A9D-4CA6-8308-A087431B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34"/>
            <a:ext cx="9144000" cy="51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3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Making everything</a:t>
            </a:r>
            <a:br>
              <a:rPr lang="en-US" altLang="zh-CN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</a:b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 UPPER CASE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A18814-2454-417B-A400-2FF1A2824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0172"/>
            <a:ext cx="9144000" cy="387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61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Search and Replace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A3B983-583F-4E2C-B21E-579D16EE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026"/>
            <a:ext cx="9144000" cy="41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3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Stripping Whitespace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CDB026-FE5A-458B-AED9-96282712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709"/>
            <a:ext cx="9144000" cy="39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6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Prefixes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87AE59-1912-4B7B-B2A2-96A12F4E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82" y="2313464"/>
            <a:ext cx="6809822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73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847FEA-DAD2-4909-8959-6716B0AE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7747"/>
            <a:ext cx="9144000" cy="47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0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04068" y="269863"/>
            <a:ext cx="6267435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Reading and Converting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DD4BE5-EA84-4D0E-98EA-5C64DADBE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7" y="1374315"/>
            <a:ext cx="9144000" cy="5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99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-74141" y="6454647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Exercise: Parse file path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78A8BA-2150-4559-9105-E752B2B596EF}"/>
              </a:ext>
            </a:extLst>
          </p:cNvPr>
          <p:cNvSpPr txBox="1">
            <a:spLocks/>
          </p:cNvSpPr>
          <p:nvPr/>
        </p:nvSpPr>
        <p:spPr>
          <a:xfrm>
            <a:off x="388864" y="1953718"/>
            <a:ext cx="8277341" cy="25442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0000"/>
                </a:solidFill>
              </a:rPr>
              <a:t>Extract the condition, subject id, root folder, filename , and file extension for the following data file.</a:t>
            </a:r>
          </a:p>
          <a:p>
            <a:pPr marL="0" indent="0">
              <a:spcBef>
                <a:spcPts val="1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filename='/Users/</a:t>
            </a:r>
            <a:r>
              <a:rPr lang="en-US" dirty="0" err="1">
                <a:solidFill>
                  <a:srgbClr val="000000"/>
                </a:solidFill>
              </a:rPr>
              <a:t>hejibo</a:t>
            </a:r>
            <a:r>
              <a:rPr lang="en-US" dirty="0">
                <a:solidFill>
                  <a:srgbClr val="000000"/>
                </a:solidFill>
              </a:rPr>
              <a:t>/Dropbox/Barb &amp; </a:t>
            </a:r>
            <a:r>
              <a:rPr lang="en-US" dirty="0" err="1">
                <a:solidFill>
                  <a:srgbClr val="000000"/>
                </a:solidFill>
              </a:rPr>
              <a:t>Jibo</a:t>
            </a:r>
            <a:r>
              <a:rPr lang="en-US" dirty="0">
                <a:solidFill>
                  <a:srgbClr val="000000"/>
                </a:solidFill>
              </a:rPr>
              <a:t>/mobile usability - auto quote system- state farm vs. </a:t>
            </a:r>
            <a:r>
              <a:rPr lang="en-US" dirty="0" err="1">
                <a:solidFill>
                  <a:srgbClr val="000000"/>
                </a:solidFill>
              </a:rPr>
              <a:t>geico</a:t>
            </a:r>
            <a:r>
              <a:rPr lang="en-US" dirty="0">
                <a:solidFill>
                  <a:srgbClr val="000000"/>
                </a:solidFill>
              </a:rPr>
              <a:t>/Subject Data/s06f37state/activityLog-06-27-16-09-04-s06f37state.txt”</a:t>
            </a:r>
          </a:p>
          <a:p>
            <a:pPr marL="0" indent="0">
              <a:spcBef>
                <a:spcPts val="100"/>
              </a:spcBef>
              <a:buFont typeface="Arial" panose="020B0604020202020204" pitchFamily="34" charset="0"/>
              <a:buNone/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E74251B-47DB-4E8B-8351-B6A1391BE3BE}"/>
              </a:ext>
            </a:extLst>
          </p:cNvPr>
          <p:cNvSpPr/>
          <p:nvPr/>
        </p:nvSpPr>
        <p:spPr>
          <a:xfrm>
            <a:off x="3724388" y="5933323"/>
            <a:ext cx="2931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ParseFilePath.py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3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Exercise: Parse file path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4D99185-3596-4616-A893-B8794B5D0404}"/>
              </a:ext>
            </a:extLst>
          </p:cNvPr>
          <p:cNvSpPr/>
          <p:nvPr/>
        </p:nvSpPr>
        <p:spPr>
          <a:xfrm>
            <a:off x="469103" y="1228568"/>
            <a:ext cx="800683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filename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'/Users/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hejibo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/Dropbox/Barb &amp; 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Jibo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/mobile usability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auto quote system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state farm vs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geico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Subject Data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s06f37state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activityLog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06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27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09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04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s06f37state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txt”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conditionidentifier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filename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[-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:-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conditionidentifier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condition 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conditionidentifier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[-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:]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condition)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subject 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int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conditionidentifier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subject)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lastslash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filename</a:t>
            </a:r>
            <a:r>
              <a:rPr lang="en-US" altLang="zh-CN" sz="1400" b="1" kern="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rfind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"/"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rootfolder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filename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[: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lastslash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rootfolder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filenameOnly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filename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lastslash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:]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filenameOnly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fileExtension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filename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[-</a:t>
            </a:r>
            <a:r>
              <a:rPr lang="en-US" altLang="zh-CN" sz="1400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4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:]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400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400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fileExtension</a:t>
            </a: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altLang="zh-CN" sz="1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C881ED1-C040-4502-97D2-0E6427A55820}"/>
              </a:ext>
            </a:extLst>
          </p:cNvPr>
          <p:cNvSpPr/>
          <p:nvPr/>
        </p:nvSpPr>
        <p:spPr>
          <a:xfrm>
            <a:off x="5771275" y="5704469"/>
            <a:ext cx="3173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ParseFilePath.py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97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79782" y="170465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Summary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9F6EB-125C-4E0F-A95E-73BB3E6B823C}"/>
              </a:ext>
            </a:extLst>
          </p:cNvPr>
          <p:cNvSpPr/>
          <p:nvPr/>
        </p:nvSpPr>
        <p:spPr>
          <a:xfrm>
            <a:off x="518160" y="1496028"/>
            <a:ext cx="4572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0" indent="-554365" defTabSz="1451427" fontAlgn="auto">
              <a:spcBef>
                <a:spcPts val="3175"/>
              </a:spcBef>
              <a:spcAft>
                <a:spcPts val="0"/>
              </a:spcAft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Char char="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News Gothic MT"/>
                <a:ea typeface="+mn-ea"/>
              </a:rPr>
              <a:t>String type</a:t>
            </a:r>
          </a:p>
          <a:p>
            <a:pPr marL="685800" lvl="0" indent="-554365" defTabSz="1451427" fontAlgn="auto">
              <a:spcBef>
                <a:spcPts val="3175"/>
              </a:spcBef>
              <a:spcAft>
                <a:spcPts val="0"/>
              </a:spcAft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Char char="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News Gothic MT"/>
                <a:ea typeface="+mn-ea"/>
              </a:rPr>
              <a:t>Read/Convert</a:t>
            </a:r>
          </a:p>
          <a:p>
            <a:pPr marL="685800" lvl="0" indent="-554365" defTabSz="1451427" fontAlgn="auto">
              <a:spcBef>
                <a:spcPts val="3175"/>
              </a:spcBef>
              <a:spcAft>
                <a:spcPts val="0"/>
              </a:spcAft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Char char="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News Gothic MT"/>
                <a:ea typeface="+mn-ea"/>
              </a:rPr>
              <a:t>Indexing strings </a:t>
            </a:r>
            <a:r>
              <a:rPr lang="en-US" altLang="zh-CN" dirty="0">
                <a:solidFill>
                  <a:srgbClr val="7EB606">
                    <a:lumMod val="75000"/>
                  </a:srgbClr>
                </a:solidFill>
                <a:latin typeface="News Gothic MT"/>
                <a:ea typeface="+mn-ea"/>
              </a:rPr>
              <a:t>[]</a:t>
            </a:r>
          </a:p>
          <a:p>
            <a:pPr marL="685800" lvl="0" indent="-554365" defTabSz="1451427" fontAlgn="auto">
              <a:spcBef>
                <a:spcPts val="3175"/>
              </a:spcBef>
              <a:spcAft>
                <a:spcPts val="0"/>
              </a:spcAft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Char char="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News Gothic MT"/>
                <a:ea typeface="+mn-ea"/>
              </a:rPr>
              <a:t>Slicing strings</a:t>
            </a:r>
            <a:r>
              <a:rPr lang="en-US" altLang="zh-CN" dirty="0">
                <a:solidFill>
                  <a:srgbClr val="7EB606">
                    <a:lumMod val="75000"/>
                  </a:srgbClr>
                </a:solidFill>
                <a:latin typeface="News Gothic MT"/>
                <a:ea typeface="+mn-ea"/>
              </a:rPr>
              <a:t> [</a:t>
            </a:r>
            <a:r>
              <a:rPr lang="en-US" altLang="zh-CN" dirty="0">
                <a:solidFill>
                  <a:srgbClr val="FF7F00"/>
                </a:solidFill>
                <a:latin typeface="News Gothic MT"/>
                <a:ea typeface="+mn-ea"/>
              </a:rPr>
              <a:t>2</a:t>
            </a:r>
            <a:r>
              <a:rPr lang="en-US" altLang="zh-CN" dirty="0">
                <a:solidFill>
                  <a:srgbClr val="7EB606">
                    <a:lumMod val="75000"/>
                  </a:srgbClr>
                </a:solidFill>
                <a:latin typeface="News Gothic MT"/>
                <a:ea typeface="+mn-ea"/>
              </a:rPr>
              <a:t>:4]</a:t>
            </a:r>
          </a:p>
          <a:p>
            <a:pPr marL="685800" lvl="0" indent="-554365" defTabSz="1451427" fontAlgn="auto">
              <a:spcBef>
                <a:spcPts val="3175"/>
              </a:spcBef>
              <a:spcAft>
                <a:spcPts val="0"/>
              </a:spcAft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Char char="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News Gothic MT"/>
                <a:ea typeface="+mn-ea"/>
              </a:rPr>
              <a:t>Looping through strings with</a:t>
            </a:r>
            <a:r>
              <a:rPr lang="en-US" altLang="zh-CN" dirty="0">
                <a:solidFill>
                  <a:srgbClr val="FFB400">
                    <a:lumMod val="75000"/>
                  </a:srgbClr>
                </a:solidFill>
                <a:latin typeface="News Gothic MT"/>
                <a:ea typeface="+mn-ea"/>
              </a:rPr>
              <a:t> for 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News Gothic MT"/>
                <a:ea typeface="+mn-ea"/>
              </a:rPr>
              <a:t>and </a:t>
            </a:r>
            <a:r>
              <a:rPr lang="en-US" altLang="zh-CN" dirty="0">
                <a:solidFill>
                  <a:srgbClr val="FFB400">
                    <a:lumMod val="75000"/>
                  </a:srgbClr>
                </a:solidFill>
                <a:latin typeface="News Gothic MT"/>
                <a:ea typeface="+mn-ea"/>
              </a:rPr>
              <a:t>while</a:t>
            </a:r>
          </a:p>
          <a:p>
            <a:pPr marL="685800" lvl="0" indent="-554365" defTabSz="1451427" fontAlgn="auto">
              <a:spcBef>
                <a:spcPts val="3175"/>
              </a:spcBef>
              <a:spcAft>
                <a:spcPts val="0"/>
              </a:spcAft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Char char="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News Gothic MT"/>
                <a:ea typeface="+mn-ea"/>
              </a:rPr>
              <a:t>Concatenating strings with </a:t>
            </a:r>
            <a:r>
              <a:rPr lang="en-US" altLang="zh-CN" dirty="0">
                <a:solidFill>
                  <a:srgbClr val="7EB606">
                    <a:lumMod val="75000"/>
                  </a:srgbClr>
                </a:solidFill>
                <a:latin typeface="News Gothic MT"/>
                <a:ea typeface="+mn-ea"/>
              </a:rPr>
              <a:t>+</a:t>
            </a:r>
          </a:p>
          <a:p>
            <a:pPr marL="685800" lvl="0" indent="-554365" defTabSz="1451427" fontAlgn="auto">
              <a:spcBef>
                <a:spcPts val="3175"/>
              </a:spcBef>
              <a:spcAft>
                <a:spcPts val="0"/>
              </a:spcAft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Char char=""/>
              <a:defRPr/>
            </a:pP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News Gothic MT"/>
                <a:ea typeface="+mn-ea"/>
              </a:rPr>
              <a:t>String operations </a:t>
            </a:r>
          </a:p>
        </p:txBody>
      </p:sp>
    </p:spTree>
    <p:extLst>
      <p:ext uri="{BB962C8B-B14F-4D97-AF65-F5344CB8AC3E}">
        <p14:creationId xmlns:p14="http://schemas.microsoft.com/office/powerpoint/2010/main" val="368076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9218" name="矩形 4"/>
          <p:cNvSpPr>
            <a:spLocks noChangeArrowheads="1"/>
          </p:cNvSpPr>
          <p:nvPr/>
        </p:nvSpPr>
        <p:spPr bwMode="auto">
          <a:xfrm>
            <a:off x="0" y="4"/>
            <a:ext cx="9144000" cy="4919663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 bwMode="auto">
          <a:xfrm>
            <a:off x="973931" y="2305617"/>
            <a:ext cx="719613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en-US" altLang="zh-CN" sz="8000" dirty="0">
                <a:solidFill>
                  <a:schemeClr val="bg1">
                    <a:lumMod val="9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Thank You</a:t>
            </a:r>
            <a:endParaRPr lang="zh-CN" altLang="en-US" sz="8000" dirty="0">
              <a:solidFill>
                <a:schemeClr val="bg1">
                  <a:lumMod val="95000"/>
                </a:schemeClr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33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04068" y="269863"/>
            <a:ext cx="5830829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Looking Inside Strings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771A1F-4D91-4776-9195-5FA513CF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2260"/>
            <a:ext cx="9144000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7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504068" y="131318"/>
            <a:ext cx="553274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A Character Too Far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74280E-E8AF-4A32-B1FE-EE950339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3671"/>
            <a:ext cx="9144000" cy="35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9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98527" y="403221"/>
            <a:ext cx="5237256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Strings Have Length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7A8D7B-866F-4B6A-A14F-350E048C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616" y="2344052"/>
            <a:ext cx="9144000" cy="382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0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98526" y="403221"/>
            <a:ext cx="585239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Len Function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0DFE51-2BDF-4CF1-A748-6E0B5641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7324"/>
            <a:ext cx="9144000" cy="43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4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98526" y="403221"/>
            <a:ext cx="585239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Len Function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7F9C32-4257-48B5-A27D-60391EA9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3890"/>
            <a:ext cx="9144000" cy="35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98526" y="403221"/>
            <a:ext cx="6689212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Looping Through Strings</a:t>
            </a:r>
            <a:endParaRPr lang="en-US" altLang="zh-CN" b="1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4FCDCF-97D1-4CF9-B3F2-04A605AA2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3759"/>
            <a:ext cx="9144000" cy="364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58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方正粗宋简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4200</TotalTime>
  <Pages>0</Pages>
  <Words>228</Words>
  <Characters>0</Characters>
  <Application>Microsoft Macintosh PowerPoint</Application>
  <DocSecurity>0</DocSecurity>
  <PresentationFormat>On-screen Show (4:3)</PresentationFormat>
  <Lines>0</Lines>
  <Paragraphs>100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等线</vt:lpstr>
      <vt:lpstr>微软雅黑</vt:lpstr>
      <vt:lpstr>方正大标宋简体</vt:lpstr>
      <vt:lpstr>Arial</vt:lpstr>
      <vt:lpstr>Calibri</vt:lpstr>
      <vt:lpstr>Calibri Light</vt:lpstr>
      <vt:lpstr>Courier New</vt:lpstr>
      <vt:lpstr>Georgia</vt:lpstr>
      <vt:lpstr>News Gothic MT</vt:lpstr>
      <vt:lpstr>Times New Roman</vt:lpstr>
      <vt:lpstr>Wingdings 2</vt:lpstr>
      <vt:lpstr>Office 主题</vt:lpstr>
      <vt:lpstr>Computer Applications to Behavioral Sciences</vt:lpstr>
      <vt:lpstr>String Data Type</vt:lpstr>
      <vt:lpstr>Reading and Converting</vt:lpstr>
      <vt:lpstr>Looking Inside Strings</vt:lpstr>
      <vt:lpstr>A Character Too Far</vt:lpstr>
      <vt:lpstr>Strings Have Length</vt:lpstr>
      <vt:lpstr>Len Function</vt:lpstr>
      <vt:lpstr>Len Function</vt:lpstr>
      <vt:lpstr>Looping Through Strings</vt:lpstr>
      <vt:lpstr>Looping Through Strings</vt:lpstr>
      <vt:lpstr>Looping Through Strings</vt:lpstr>
      <vt:lpstr>Looping and Counting</vt:lpstr>
      <vt:lpstr>Looking deeper into in</vt:lpstr>
      <vt:lpstr>PowerPoint Presentation</vt:lpstr>
      <vt:lpstr>PowerPoint Presentation</vt:lpstr>
      <vt:lpstr>Slicing Strings</vt:lpstr>
      <vt:lpstr>String Concatenation</vt:lpstr>
      <vt:lpstr>Using in as an Operator</vt:lpstr>
      <vt:lpstr>String Concatenation</vt:lpstr>
      <vt:lpstr>String Library</vt:lpstr>
      <vt:lpstr>String Concatenation</vt:lpstr>
      <vt:lpstr>PowerPoint Presentation</vt:lpstr>
      <vt:lpstr>String Library</vt:lpstr>
      <vt:lpstr>Searching a String</vt:lpstr>
      <vt:lpstr>Making everything  UPPER CASE</vt:lpstr>
      <vt:lpstr>Search and Replace</vt:lpstr>
      <vt:lpstr>Stripping Whitespace</vt:lpstr>
      <vt:lpstr>Prefixes</vt:lpstr>
      <vt:lpstr>PowerPoint Presentation</vt:lpstr>
      <vt:lpstr>Exercise: Parse file path</vt:lpstr>
      <vt:lpstr>Exercise: Parse file path</vt:lpstr>
      <vt:lpstr>Summary</vt:lpstr>
      <vt:lpstr>PowerPoint Presentation</vt:lpstr>
    </vt:vector>
  </TitlesOfParts>
  <Manager/>
  <Company>KG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环境破坏与环境保护</dc:title>
  <dc:subject/>
  <dc:creator>admin</dc:creator>
  <cp:keywords/>
  <dc:description/>
  <cp:lastModifiedBy>Microsoft Office User</cp:lastModifiedBy>
  <cp:revision>59</cp:revision>
  <dcterms:created xsi:type="dcterms:W3CDTF">2013-09-13T05:32:00Z</dcterms:created>
  <dcterms:modified xsi:type="dcterms:W3CDTF">2019-06-22T06:04:43Z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2052-9.1.0.4764</vt:lpwstr>
  </property>
</Properties>
</file>